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2339-9381-4550-B5FC-8485C89BC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AC85A-558F-4260-8A28-7CF85C8C9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D8C6D-E2D5-48CB-BF64-545BEC41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0427F-D1DA-452E-906A-A6DE83F8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03F56-E210-44CF-B8FE-D192FAC7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6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B391-6AE9-4111-9BBB-1BE0C0C5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53D72-F419-4060-B170-C2B27C3DF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92B0E-EBCC-455B-93F3-5D3FB66C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87759-6DB0-44EA-8546-5A49A916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D71E5-619A-4782-90F9-34F428D9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0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84302A-D1E1-447C-8C3D-4BCBB638A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10A0A-84B5-4557-9E96-B1D01DE36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16B72-EA8A-48E0-AED4-B9036733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BBA27-68BF-4919-9FD3-B89492E21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ACC1A-E00C-49B9-BE37-B96BE138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4C2D-E0CC-4D24-88DD-447B6F87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14D5-EF43-4B2B-95FF-3B9900539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AE90E-C44D-404A-BCCA-F236674E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FD728-7021-4A43-8CF0-7852BCE8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53BCF-F101-44F5-A345-3904BE06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1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3E043-56A2-4A6D-8E58-0DFDD197F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85CC7-2B00-42D7-95BA-E76BB9808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EDE7E-6FD8-4391-8D6D-F8403264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3310F-5A5E-44A7-BD98-92F8A59F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40E80-EE0E-4A08-ADEF-D51C21BD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3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2A47-4BF2-4F1D-BE9F-C9E58550C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F579A-FE2E-42AE-9460-7E517A2F9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9F4A8-7C4B-4260-87CC-567A949EB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16DC-1312-47A0-A288-FEA62B83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3E194-2C11-4041-8B70-4CA2263B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78998-82A3-46C5-A34A-BB1DE08E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73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6370D-3D8E-46E7-A910-308C4BBED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5923B-8769-42E5-9F08-01F665A47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0741F-E396-4D3B-9DBC-3398BD0B2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6D7AD2-4311-4095-BE92-0AFF0D19C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45CB4-65C4-4854-83EE-70B864D24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3675CC-0F56-43AC-A70D-F7D1E21B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48385B-55EB-4128-BC8D-65891061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A0332-2437-4DF0-A791-6C3D95B4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3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5854B-8671-4E72-A1F7-23532606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FB8F9-B9F4-4543-80CF-A864BC45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7D914-7F56-4D97-A095-5ABB3F3BD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1A595-6549-4204-ACEA-ABF28B63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0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0BC93-5FEA-4509-BE69-85B69DEE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A55C1-E302-41C7-979A-B05A71C0E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9C90E-6528-46D4-A778-D1B2FB2C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5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F342-FBF2-4B38-BE13-09CC734D5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5FB42-D365-4E42-8A13-F8D441BE3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414D8-7653-46E9-B82C-25693224F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359EB-7342-48BD-AFD7-37802B71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A8B5D-3E92-4CFF-AE23-EAE45065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16602-EE65-44BA-AC27-A6D8A0F98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9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091E9-77DD-472C-B1E2-297850F4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32F5D2-BF5E-4A44-B94E-1FC4A30E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C029D-1897-4E57-B384-CCF78CA1E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3017A-478C-4F08-BC88-84C2AD68A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C1C62-34DF-4164-A6D3-67DB2BD6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A3E32-DA5D-4CEF-ADDF-F28EB2A73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00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DB739-4948-41BC-8FCF-B91336A8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7DC54-BF68-4FB1-9510-1BCABFA30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0DBBE-68B6-4AEF-AB80-80C295A31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FC96-002A-405C-A27B-5D540222530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31884-3539-4072-81FA-DD91FF44A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A77F5-A9B4-4F11-B3C9-FFB497F6F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4DC3-CD70-4F93-8D3D-BD3E7713A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11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B0C673-56CE-45DD-AA03-6C7E50CEB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12"/>
            <a:ext cx="9144000" cy="367823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975DF1-8231-4483-A685-FF1CFA2AC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418" y="0"/>
            <a:ext cx="9144000" cy="1333503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 sz="2400">
                <a:cs typeface="+mj-cs"/>
              </a:defRPr>
            </a:lvl1pPr>
          </a:lstStyle>
          <a:p>
            <a:pPr algn="ctr">
              <a:spcAft>
                <a:spcPts val="0"/>
              </a:spcAft>
              <a:tabLst>
                <a:tab pos="1209675" algn="l"/>
              </a:tabLst>
            </a:pPr>
            <a:r>
              <a:rPr lang="ar-E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جامعة بنها</a:t>
            </a:r>
            <a:b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كلية الاداب</a:t>
            </a:r>
            <a:b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قسم اللغة الانجليزية</a:t>
            </a:r>
            <a:br>
              <a:rPr lang="ar-E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شعار الجامعة ألوان">
            <a:extLst>
              <a:ext uri="{FF2B5EF4-FFF2-40B4-BE49-F238E27FC236}">
                <a16:creationId xmlns:a16="http://schemas.microsoft.com/office/drawing/2014/main" id="{27D54B29-A58A-49D2-8430-64F9405721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418" y="571502"/>
            <a:ext cx="1104900" cy="609600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D1A9B4-5935-4363-9861-7943E40F37A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47" y="482602"/>
            <a:ext cx="1029335" cy="6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D93CE7-4327-4E18-B1E2-AE491E7E179C}"/>
              </a:ext>
            </a:extLst>
          </p:cNvPr>
          <p:cNvSpPr/>
          <p:nvPr/>
        </p:nvSpPr>
        <p:spPr>
          <a:xfrm>
            <a:off x="3048000" y="2305616"/>
            <a:ext cx="6096000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الدراسات العليا( ماجستير)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مادة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المعجمية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أ.د. نازك محمد عبد اللطيف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/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خطة المنهج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/>
            </a:pPr>
            <a:r>
              <a:rPr lang="ar-EG" sz="4000" b="1" dirty="0">
                <a:solidFill>
                  <a:srgbClr val="0070C0"/>
                </a:solidFill>
                <a:latin typeface="Calibri" panose="020F0502020204030204"/>
                <a:cs typeface="Arial" panose="020B0604020202020204" pitchFamily="34" charset="0"/>
              </a:rPr>
              <a:t>2019-2020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/>
            </a:pP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BE9B1-D531-4274-898A-D4365942A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28600"/>
            <a:ext cx="10515600" cy="6400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rgbClr val="C00000"/>
                </a:solidFill>
                <a:cs typeface="+mj-cs"/>
              </a:rPr>
              <a:t>PDF</a:t>
            </a:r>
            <a:r>
              <a:rPr lang="ar-EG" sz="3200" b="1" dirty="0">
                <a:solidFill>
                  <a:srgbClr val="C00000"/>
                </a:solidFill>
                <a:cs typeface="+mj-cs"/>
              </a:rPr>
              <a:t> أسماء الكتب المرجعية والموجودة مع الطالبات الثلاثة </a:t>
            </a:r>
            <a:endParaRPr lang="en-GB" sz="3200" b="1" dirty="0">
              <a:solidFill>
                <a:srgbClr val="C00000"/>
              </a:solidFill>
              <a:cs typeface="+mj-cs"/>
            </a:endParaRPr>
          </a:p>
          <a:p>
            <a:pPr marL="0" indent="0">
              <a:buNone/>
            </a:pPr>
            <a:r>
              <a:rPr lang="en-GB" sz="2400" b="1" dirty="0">
                <a:cs typeface="+mj-cs"/>
              </a:rPr>
              <a:t>(1) </a:t>
            </a:r>
            <a:r>
              <a:rPr lang="en-GB" sz="2400" b="1" dirty="0" err="1">
                <a:cs typeface="+mj-cs"/>
              </a:rPr>
              <a:t>Ganna</a:t>
            </a:r>
            <a:r>
              <a:rPr lang="en-GB" sz="2400" b="1" dirty="0">
                <a:cs typeface="+mj-cs"/>
              </a:rPr>
              <a:t> Kovalenko LEXICOLOGY of the ENGLISH LANGUAGE</a:t>
            </a:r>
          </a:p>
          <a:p>
            <a:pPr marL="0" indent="0">
              <a:buNone/>
            </a:pPr>
            <a:r>
              <a:rPr lang="en-GB" sz="2400" b="1" dirty="0">
                <a:cs typeface="+mj-cs"/>
              </a:rPr>
              <a:t>(2)</a:t>
            </a:r>
            <a:r>
              <a:rPr lang="az-Cyrl-AZ" sz="2400" b="1" dirty="0">
                <a:latin typeface="TimesNewRomanPS-BoldMT"/>
                <a:cs typeface="+mj-cs"/>
              </a:rPr>
              <a:t> Н.А. Лаврова</a:t>
            </a:r>
            <a:r>
              <a:rPr lang="en-GB" sz="2400" b="1" dirty="0">
                <a:latin typeface="TimesNewRomanPS-BoldMT"/>
                <a:cs typeface="+mj-cs"/>
              </a:rPr>
              <a:t> A COURSEBOOK ON ENGLISH LEXICOGY</a:t>
            </a:r>
          </a:p>
          <a:p>
            <a:pPr marL="0" lvl="0" indent="0">
              <a:buNone/>
            </a:pPr>
            <a:r>
              <a:rPr lang="en-GB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First:</a:t>
            </a:r>
            <a:r>
              <a:rPr lang="en-GB" sz="2400" b="1" dirty="0">
                <a:solidFill>
                  <a:srgbClr val="C00000"/>
                </a:solidFill>
                <a:cs typeface="+mj-cs"/>
              </a:rPr>
              <a:t> </a:t>
            </a:r>
            <a:r>
              <a:rPr lang="en-GB" sz="2400" dirty="0">
                <a:solidFill>
                  <a:prstClr val="black"/>
                </a:solidFill>
                <a:cs typeface="+mj-cs"/>
              </a:rPr>
              <a:t>You were asked at class to write in detail about the following points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prstClr val="black"/>
                </a:solidFill>
                <a:cs typeface="+mj-cs"/>
              </a:rPr>
              <a:t>What does Lexicology mean 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prstClr val="black"/>
                </a:solidFill>
                <a:cs typeface="+mj-cs"/>
              </a:rPr>
              <a:t>What is the relationship of lexicology to other disciplines 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prstClr val="black"/>
                </a:solidFill>
                <a:cs typeface="+mj-cs"/>
              </a:rPr>
              <a:t>Branches  of lexicology .</a:t>
            </a:r>
            <a:endParaRPr lang="ar-EG" sz="2400" dirty="0">
              <a:solidFill>
                <a:prstClr val="black"/>
              </a:solidFill>
              <a:cs typeface="+mj-cs"/>
            </a:endParaRPr>
          </a:p>
          <a:p>
            <a:pPr marL="0" lvl="0" indent="0">
              <a:buNone/>
            </a:pPr>
            <a:endParaRPr lang="en-GB" sz="2400" dirty="0">
              <a:solidFill>
                <a:prstClr val="black"/>
              </a:solidFill>
              <a:cs typeface="+mj-cs"/>
            </a:endParaRPr>
          </a:p>
          <a:p>
            <a:pPr marL="0" lvl="0" indent="0">
              <a:buNone/>
            </a:pPr>
            <a:r>
              <a:rPr lang="en-GB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GB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rest of the subject matter</a:t>
            </a:r>
            <a:endParaRPr lang="ar-EG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sz="2400" b="1" dirty="0">
                <a:solidFill>
                  <a:prstClr val="black"/>
                </a:solidFill>
                <a:cs typeface="+mj-cs"/>
              </a:rPr>
              <a:t>(1) </a:t>
            </a:r>
            <a:r>
              <a:rPr lang="en-GB" sz="2400" b="1" dirty="0" err="1">
                <a:solidFill>
                  <a:prstClr val="black"/>
                </a:solidFill>
                <a:cs typeface="+mj-cs"/>
              </a:rPr>
              <a:t>Ganna</a:t>
            </a:r>
            <a:r>
              <a:rPr lang="en-GB" sz="2400" b="1" dirty="0">
                <a:solidFill>
                  <a:prstClr val="black"/>
                </a:solidFill>
                <a:cs typeface="+mj-cs"/>
              </a:rPr>
              <a:t> Kovalenko: LEXICOLOGY of the ENGLISH LANGUAGE</a:t>
            </a:r>
          </a:p>
          <a:p>
            <a:pPr marL="0" lvl="0" indent="0">
              <a:buNone/>
            </a:pPr>
            <a:r>
              <a:rPr lang="en-GB" sz="2400" b="1" dirty="0">
                <a:solidFill>
                  <a:prstClr val="black"/>
                </a:solidFill>
                <a:cs typeface="+mj-cs"/>
              </a:rPr>
              <a:t>Discuss the following points: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1291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36AAF-56D2-48D7-A7E6-BCCE88DE9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18"/>
            <a:ext cx="10515600" cy="641181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(1)Lexicology :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belongs to the above  </a:t>
            </a:r>
            <a:r>
              <a:rPr lang="en-GB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 in slide 2</a:t>
            </a:r>
          </a:p>
          <a:p>
            <a:pPr marL="0" lvl="0" indent="0">
              <a:buNone/>
            </a:pP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1-Lexicology as a linguistic discipline / The subject matter of Lexicology / Vocabulary as a System of Subsystems / Ways of Vocabulary Enrichment / Lexicology and Language Pictures of the World / Branches of Lexicology</a:t>
            </a:r>
          </a:p>
          <a:p>
            <a:pPr marL="0" lvl="0" indent="0">
              <a:buNone/>
            </a:pPr>
            <a:r>
              <a:rPr lang="en-GB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(2)The Word</a:t>
            </a:r>
            <a:endParaRPr lang="en-GB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AS A UNIT OF LANGUAGE</a:t>
            </a:r>
          </a:p>
          <a:p>
            <a:pPr marL="0" lvl="0" indent="0">
              <a:buNone/>
            </a:pP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the word / Word boundaries / / Criteria of word classification</a:t>
            </a:r>
          </a:p>
          <a:p>
            <a:pPr marL="0" lvl="0" indent="0">
              <a:buNone/>
            </a:pP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Word as a sign / Sign structure (the signifier, the signified and the interpretant) / Lexical vs Grammatical meaning / Denotation / Signification / Connotation /Loaded word</a:t>
            </a:r>
          </a:p>
          <a:p>
            <a:pPr marL="0" lvl="0" indent="0">
              <a:buNone/>
            </a:pPr>
            <a:r>
              <a:rPr lang="en-GB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(3)Semantic change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Semantic change................................................................</a:t>
            </a:r>
          </a:p>
          <a:p>
            <a:pPr marL="0" lvl="0" indent="0">
              <a:buNone/>
            </a:pP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semantic change / Extension (Generalization) /Narrowing (</a:t>
            </a:r>
            <a:r>
              <a:rPr lang="en-GB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Specializaation</a:t>
            </a: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/Amelioration / Pejoration /Further kinds of semantic change / Folk etymology</a:t>
            </a: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8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1C2A5-B20E-4C40-BB82-8E2B4304F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320"/>
            <a:ext cx="10515600" cy="63677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Stages of semantic change /Definition of polysemy and polysemes / Polysemy vs Homonymy / Examples of polysemes /Polysemy vs Indeterminacy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Homonymy and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paronymy</a:t>
            </a: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Definition of Homonyms / Origins of Homonyms / Partial Homonyms / Stylistic use of Homonyms / Paronyms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Antonymy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Antonyms / Derivation of Antonyms /Gradable Antonyms / Complementary Antonyms / Other types of Antonyms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Synonymy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Synonymy and Synonyms / Types of Synonyms /The Basic Semantic Functions of Synonyms / Synonym Paradigms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Other semantic relations between words </a:t>
            </a:r>
          </a:p>
          <a:p>
            <a:pPr marL="0" lvl="0" indent="0">
              <a:buNone/>
            </a:pP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Hyponyms and Hypernyms / Incompatibility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92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EED9B-9744-42BB-BDE1-1C9983A2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53"/>
            <a:ext cx="10515600" cy="63457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(4)Word-Formation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Word-Formation in the Nomination System of the English Language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Nomination /Simple Nomination vs Nomination of the Second Order / Primary vs Secondary Nomination / Classifications of Word-Formation types/ Borrowing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Affixation /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and affix types / Suffixation / Prefixation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Compounding/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Definition of compounds/ Compound nouns / Compound nouns of verbal origin /Compound adjectives / Compound verbs / Compound prepositions / Multicomponent compounds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Minor linear derivation types/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Back-formation / Clipping / Blending / Reduplication /Abbreviation and Acronyms / Iconic derivation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11-Non-linear derivation/d</a:t>
            </a:r>
            <a:r>
              <a:rPr lang="en-GB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efinition of non-linear derivation /Definition of conversion /Types of word-class conversion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3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E2D8-AB74-48FE-81AD-3FD078289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310"/>
            <a:ext cx="10515600" cy="62116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(5)WORD-COMBINATION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WORD-COMBINATION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combination / Collocation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VOCABULARY STRATIFICATION/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Native vocabulary / Criteria of vocabulary classification /Semantic fields / Nonce words and neologisms / Regional dialects / World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Englishes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/Social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stratification of vocabulary / Political correctness and gender Issues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(6)LEXICOGRAPHY 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lexicography/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matter of lexicography / The history of English</a:t>
            </a: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dictionary-making / The criteria of word description in linguistic dictionaries / Classification of dictionaries / Electronic and online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dicitionaries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az-Cyrl-A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Н.А. Лаврова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COURSEBOOK ON ENGLISH LEXICOGY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Stylistic Stratification of English Vocabulary. Slang. Barbarisms(page 23-28)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Synonyms. Antonyms. Paronyms. </a:t>
            </a:r>
            <a:r>
              <a:rPr lang="en-GB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Hyperonyms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Hyponyms.Meronyms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(This belongs to (3) Semantic Change)</a:t>
            </a:r>
          </a:p>
          <a:p>
            <a:pPr marL="0" lvl="0" indent="0" algn="r">
              <a:buNone/>
            </a:pPr>
            <a:r>
              <a:rPr lang="ar-EG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ملحوظة:</a:t>
            </a:r>
            <a:r>
              <a:rPr lang="ar-EG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لم يتقرربعد من </a:t>
            </a:r>
            <a:r>
              <a:rPr lang="ar-EG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الادارة طبيعة الامتحان</a:t>
            </a:r>
          </a:p>
          <a:p>
            <a:pPr marL="0" lvl="0" indent="0" algn="r">
              <a:buNone/>
            </a:pPr>
            <a:r>
              <a:rPr lang="en-GB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ar-EG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-اذا كان مقالي هيكون اربعة من النقاط السابقة تختارو ثلاثة</a:t>
            </a:r>
          </a:p>
          <a:p>
            <a:pPr marL="0" lvl="0" indent="0" algn="r">
              <a:buNone/>
            </a:pPr>
            <a:r>
              <a:rPr lang="ar-EG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سيكون شامل المنهج كلة</a:t>
            </a:r>
            <a:r>
              <a:rPr lang="en-GB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MCQ</a:t>
            </a:r>
            <a:r>
              <a:rPr lang="ar-EG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كان </a:t>
            </a:r>
            <a:r>
              <a:rPr lang="en-GB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ar-E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9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دراسات عليا قسم انجليزي ماجستير مادة المعجمية أ.د.نازك عبد اللطيفعجمية أ.د.</Template>
  <TotalTime>133</TotalTime>
  <Words>637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TimesNewRomanPS-BoldMT</vt:lpstr>
      <vt:lpstr>Wingdings</vt:lpstr>
      <vt:lpstr>Office Theme</vt:lpstr>
      <vt:lpstr> جامعة بنها كلية الاداب قسم اللغة الانجليزية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Nazik abd el latif</dc:creator>
  <cp:lastModifiedBy>DR Nazik abd el latif</cp:lastModifiedBy>
  <cp:revision>13</cp:revision>
  <dcterms:created xsi:type="dcterms:W3CDTF">2020-03-25T12:43:19Z</dcterms:created>
  <dcterms:modified xsi:type="dcterms:W3CDTF">2020-03-25T19:27:31Z</dcterms:modified>
</cp:coreProperties>
</file>